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7"/>
  </p:notesMasterIdLst>
  <p:handoutMasterIdLst>
    <p:handoutMasterId r:id="rId38"/>
  </p:handoutMasterIdLst>
  <p:sldIdLst>
    <p:sldId id="256" r:id="rId5"/>
    <p:sldId id="924" r:id="rId6"/>
    <p:sldId id="941" r:id="rId7"/>
    <p:sldId id="943" r:id="rId8"/>
    <p:sldId id="944" r:id="rId9"/>
    <p:sldId id="945" r:id="rId10"/>
    <p:sldId id="926" r:id="rId11"/>
    <p:sldId id="946" r:id="rId12"/>
    <p:sldId id="925" r:id="rId13"/>
    <p:sldId id="928" r:id="rId14"/>
    <p:sldId id="915" r:id="rId15"/>
    <p:sldId id="929" r:id="rId16"/>
    <p:sldId id="930" r:id="rId17"/>
    <p:sldId id="931" r:id="rId18"/>
    <p:sldId id="937" r:id="rId19"/>
    <p:sldId id="938" r:id="rId20"/>
    <p:sldId id="939" r:id="rId21"/>
    <p:sldId id="932" r:id="rId22"/>
    <p:sldId id="934" r:id="rId23"/>
    <p:sldId id="933" r:id="rId24"/>
    <p:sldId id="935" r:id="rId25"/>
    <p:sldId id="936" r:id="rId26"/>
    <p:sldId id="940" r:id="rId27"/>
    <p:sldId id="923" r:id="rId28"/>
    <p:sldId id="917" r:id="rId29"/>
    <p:sldId id="918" r:id="rId30"/>
    <p:sldId id="919" r:id="rId31"/>
    <p:sldId id="920" r:id="rId32"/>
    <p:sldId id="921" r:id="rId33"/>
    <p:sldId id="922" r:id="rId34"/>
    <p:sldId id="916" r:id="rId35"/>
    <p:sldId id="261" r:id="rId36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9"/>
    </p:embeddedFont>
    <p:embeddedFont>
      <p:font typeface="경기천년제목 Bold" panose="02020803020101020101" pitchFamily="18" charset="-127"/>
      <p:bold r:id="rId40"/>
    </p:embeddedFont>
    <p:embeddedFont>
      <p:font typeface="경기천년제목 Light" panose="02020403020101020101" pitchFamily="18" charset="-127"/>
      <p:regular r:id="rId41"/>
    </p:embeddedFont>
    <p:embeddedFont>
      <p:font typeface="경기천년제목 Medium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0C6"/>
    <a:srgbClr val="91CC75"/>
    <a:srgbClr val="FFFFFF"/>
    <a:srgbClr val="595959"/>
    <a:srgbClr val="92D050"/>
    <a:srgbClr val="333F50"/>
    <a:srgbClr val="004A8D"/>
    <a:srgbClr val="F18D25"/>
    <a:srgbClr val="C5C3C3"/>
    <a:srgbClr val="EC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5696" autoAdjust="0"/>
  </p:normalViewPr>
  <p:slideViewPr>
    <p:cSldViewPr snapToGrid="0" showGuides="1">
      <p:cViewPr>
        <p:scale>
          <a:sx n="100" d="100"/>
          <a:sy n="100" d="100"/>
        </p:scale>
        <p:origin x="2352" y="124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5E7F-EF74-B9BA-771B-FDAC679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605EC-FC83-123B-F6A5-56791A8B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CC6F-8F77-7863-A984-6E12FA2D6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0DC4E-46B7-3237-AD1A-8FEF4C94B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0A42-B996-8B4F-C908-606CD6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74BB25-AC61-9C8D-0822-3AB23F761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EA687-5610-1EA6-560E-63D35F36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D69AC-3118-FD2C-3047-3919D7F80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89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F8DE-07A8-6D15-DC62-8DAD33F7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033EE7-2E70-8C24-72BD-6CBEFF2E7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0A444E-CC1B-405C-F49B-A68FCC47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671CF-B3D5-C5C2-CAC5-D88A8025F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71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EE33-5474-95ED-2D1C-2A727929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90EF76-4786-56A9-5185-A4694791D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0BC5-F6C7-82A3-2333-44907E638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C2A3-1355-6D49-67C1-C0AC63BC7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5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56BF-53C4-EAD1-803F-40670CD6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344A16-91D0-4C32-9769-FD8FCCE97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4ED81-7067-E9A3-CF41-21FD4B5C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A3793-1E5A-AA8A-4C7D-014610437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7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2116-299D-8FD5-3C23-8E30A9441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3ADC93-845C-A1A3-28E1-8B2919025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C594A5-CBFF-5C00-6E86-9616BDC34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887B9-D394-104D-E554-D7EFE2ABD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19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29D7-5E1C-C7FC-9B2A-95D288A7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C91A6-BC68-ED8D-5113-0F5618AD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61125-ACFF-AF8E-B648-5BB62D077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BE7E1-3FD7-F7A7-71B6-639FE7E69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56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324A-633E-E025-712D-C16F058D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3DA4A5-4C6E-121E-144F-96E05C18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9AA42-95D3-AB3F-BD28-D47CF38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57A46-9CBE-5C91-55C6-7A0AAB36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7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7F69-E6A8-FE11-FB13-73AC7874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44D32-B791-1BE4-06F3-110544E3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E4696-ABF1-1D4D-9DA5-478EF38E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BBBFF-EB27-E0B8-2178-58846B88B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873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EF40-074B-5024-0009-9D01D574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1CF79-290C-8F9B-8D11-4536B55F9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D96EA-88A1-2D84-6854-7F24B84D5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F33B5-1D3E-CFFF-9F13-665BE065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0798B-684B-6CFB-1B58-F02F73A5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BD830-F4F3-ED8E-001C-7C8A48DB3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34113B-E489-34F1-E455-9B6B1C6D2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AB283-116A-F871-FE15-B3C10E551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8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75FF-2C5B-A63E-A5DD-B8EEB51C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545E43-4AA2-560B-F383-5ECC51D2A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136192-9F52-1160-AAF0-C529755D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7B1DA-78C2-8734-60F3-853CC66D3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72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6B62-4A79-CFC1-CE2B-9A5865C0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71EBFA-0623-353E-ADBA-7EE6538AB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BBA408-B5C3-021C-89DD-613938C25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84F3-C65A-C003-924C-E8F677923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3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9C7C-58F6-1FC0-8C7C-255596E1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8F4BF9-9462-CED7-CE4F-BB0A2054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7FB9B4-BD7B-70F8-E025-863F30C26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C21DA-C7E6-3716-7506-2778DB635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02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2BD6-3036-693A-59F1-BBAA8203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97731E-049E-A388-9059-5FF63CBC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A52AE6-7977-82C0-E447-5C67E0657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5C954-DE5C-DB9B-283B-BC6F5BEB7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5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59E8-D5BA-360B-63E4-B2209C06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194E75-C88B-0F38-4CB0-933671777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34BFED-C06B-3FA6-90AC-A0D8FDF13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34960-427A-68F5-A5F9-72FF065F3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4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CC81-9644-5D48-0E59-1DE2E97F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D5ACBB-BBDF-9050-EBFF-FA9A46EC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55414-FDA3-6673-E113-E4F869A82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B0E1F-52F4-D0B0-2FD9-E76B27C81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7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06BC-B774-913D-EC42-E814F98C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D28DF-AFDC-20AA-D17F-DDBD2E44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4B62E1-22B8-68F8-1882-BFA0FCDD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A652E-CC61-E55C-3338-DB4E7C836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0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72B3D-5A8E-C5D1-70FF-6E4A2FC9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EF49DF-5F8C-2FA2-3B6D-100FED4612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1FF10B-774F-ED5E-2A66-2608C8E03F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1519C1-71F0-98A1-D421-539E544EF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932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E795-CAC3-CA55-F613-EB104D9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506E2-530A-71FB-8A59-81FA9EB51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820C4-1A50-773A-9CF4-CCAABAD3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70DCE-0069-016F-7C8E-D115A174C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427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5FFF-1804-F49A-3338-06875BD2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3F0A2-0FA9-35EA-C9CC-07C930730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787B3-CB2A-607E-D342-54FF9977C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D8700-9527-4BF1-478F-46A9364C6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3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전력발전 및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에너지소비 현황과 이슈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3E51-2A2E-55F1-49C1-BAC97100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41BCC-B92F-1266-E6BA-6A97209C27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09DB6-ECE3-6C77-0D7A-A79DA297CE6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CC3FF4-36AB-810D-7BD8-5F2A7F3F68F9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C882ADE-0AB2-93E6-A61D-E04AE192F73B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84726-D7DD-6941-A4F6-21956F9A6A0F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981CC0-51E6-A3AE-E3B9-A9286F58CA7F}"/>
              </a:ext>
            </a:extLst>
          </p:cNvPr>
          <p:cNvSpPr txBox="1"/>
          <p:nvPr/>
        </p:nvSpPr>
        <p:spPr>
          <a:xfrm>
            <a:off x="330895" y="1661731"/>
            <a:ext cx="576510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0DC2-21EA-538C-5B77-3A168FC42C0D}"/>
              </a:ext>
            </a:extLst>
          </p:cNvPr>
          <p:cNvSpPr txBox="1"/>
          <p:nvPr/>
        </p:nvSpPr>
        <p:spPr>
          <a:xfrm>
            <a:off x="8808367" y="929284"/>
            <a:ext cx="158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에너지원별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2C0B6-AD02-9B39-BB12-481E01D9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19" y="1298616"/>
            <a:ext cx="4580607" cy="543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C3DB5-21F6-A48F-5AD8-970AA5C8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74" y="4272693"/>
            <a:ext cx="4890754" cy="1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산업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수송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건물에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18384-DC11-8CD0-8561-F3BA8E20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58759-EF37-70A8-4590-6ED1590B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B803-B5AD-B795-8488-F0FAA8A3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1DD2A-EC1D-C96E-BCB6-A50AED74326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EDE5B-FA57-1ACD-8D9F-7041DBA5E7E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7696E-22CE-C4DF-31EA-C2320649F319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01D28DC-719D-20F5-A522-11E52B098BFB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5C528-50FB-6018-17B8-E6BDA5A5CDB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681941-7C8C-9901-2A7C-D32269D45107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6356F-1062-704E-440B-9FF13EEA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61A1AF-0193-7850-DD4B-4BE78AEB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6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3EF1-FCCE-ED1B-CA40-D650DF74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27BB9-B5AC-77F8-D10D-6EA5C095763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75C4D-29D2-1702-628E-DD56ACCDC3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6A77B-8565-BFF1-25F7-C5EE5C3A3BF1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EBC9ED0-0D9E-A80C-4FBC-D28D192273D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8D36A-02EF-1876-E0A0-3C3DF4410F8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B8DF33-2CC7-4D45-D77F-0363E43DC65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06262-E4CD-0C90-0FBE-8D31E0A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490771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043537-4769-735A-1935-0D42D535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8632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2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F4D9-D605-359A-BA71-8988D8FC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9475A-6E5E-7CB0-1B98-D5360ED13A7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59438-41BB-7371-1663-D085B9B552B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7BBCB-FE72-7DD3-0F7F-E3A14F48AB57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3773BB3-C996-BBDE-4D8F-AB30C28DCE7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1527C-EDE5-2F8A-CB8C-668CC326ED05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B5791-B9C4-FE9D-9DD2-248524AF367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749C9-2202-0F62-2531-B23D8C76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448F5-EC1A-E1B1-C309-C1F4D060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EA3C-947F-63A3-69F2-03773BB8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AD2A-6FB0-D6DD-B207-D3988A68EEC3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B85FA-4D74-3322-A7BB-C39CA15669F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C2FC13-17F0-2502-E27A-F72F6E6094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78E4D99-0B33-BE68-5B7F-0BC58EA6D767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1472D-4002-DED3-134C-A40F3D1708A2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2CFB0A-7100-3EE9-1DD5-DAD163EFFCA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9745A-1C67-0741-7780-0BA9BACF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91" y="1419784"/>
            <a:ext cx="3734778" cy="4018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17F98F-0AC3-B4EB-7DAA-FB617203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59" y="1298616"/>
            <a:ext cx="3123266" cy="4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8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A280-CC4B-82BD-1D52-54F8E3E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57D14-B66C-B69C-959D-A291EE2F4EE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92B53-0FE4-8FA2-FE96-1B3D7586ED2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4959DD-65F6-5139-1D81-96BB23AA4466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207B6F5-B677-32BA-1ED5-40BD1B9CD62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A2AAC-4891-1108-33D5-450DDBF38B2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GRDP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A11FC-A5E5-F9BE-FA49-8350E44F32D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B5FCD-E798-2D58-6440-1841C9D7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86" y="1661416"/>
            <a:ext cx="5561030" cy="3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78B8-052F-6981-FE11-58E92395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DCE59-CF43-55BB-39F7-62526DC9E82F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최종에너지소비현황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C8C9-A112-2A90-C47D-678EBF9ADC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1A1A63-C431-CBC1-062B-F3D8F126BAB2}"/>
              </a:ext>
            </a:extLst>
          </p:cNvPr>
          <p:cNvSpPr/>
          <p:nvPr/>
        </p:nvSpPr>
        <p:spPr>
          <a:xfrm>
            <a:off x="327024" y="1484687"/>
            <a:ext cx="1021397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A13CB28-8F20-1BF7-96FA-E4B8F78EE222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97D57-7583-AB7F-97BF-C402BBD06D1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8852F-0578-F75C-61BC-25EF644BB40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시계열적으로 구조적인 변화는 크게 보이지 않음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4EE83-BED1-0E10-0B76-39C446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10" y="2423548"/>
            <a:ext cx="8062657" cy="40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71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C057-AA87-8725-74E9-1E735DA0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DDF6-14F3-47F3-7CA7-4DEF0CF941D6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9AD75-9DC5-4FCF-0AF2-F24E7413348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8699C-4E2D-65FC-0C34-0A5A336305A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18BC00-F536-59D2-BDBA-2401E7DA785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6F6E0-69B6-4C9B-BD8F-09DC4E302BBC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EA19B-772B-156F-F053-047AD6F7CB2D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C7B52-9543-2DFF-AE4C-3239879A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5371E-3DAE-A336-2BC9-D24699BA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251D-257B-5700-84D0-9D63DBFA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0B7C9-CAF3-0C9C-AE44-3416FE66FA6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수송부문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402A-F5C8-F359-E1DB-6AAE8F2BFFE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3A72D-E81F-9D4A-855E-4BE9F6D55F9F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CBA2F2A-12DC-3A69-46F4-82F841473B7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2A1E8-F63B-434E-1AA2-0BDC10F54021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3786A-2E1D-B1DE-A5D4-E33E3FB15298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62D6F-3E44-2DD7-7D8D-5989D116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BD7CF-B56B-92C1-E1EC-ACA0F471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0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47F2-202D-C755-049D-7DF18BA4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A70E2-CE70-2BF9-6A6D-8DFEDC9C9DCB}"/>
              </a:ext>
            </a:extLst>
          </p:cNvPr>
          <p:cNvSpPr txBox="1"/>
          <p:nvPr/>
        </p:nvSpPr>
        <p:spPr>
          <a:xfrm>
            <a:off x="1088829" y="300382"/>
            <a:ext cx="33402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도별 사회경제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8634C-CB2C-3F6E-1DA0-F6728456E0C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56459-423A-C153-9F0F-5F3BC3E49384}"/>
              </a:ext>
            </a:extLst>
          </p:cNvPr>
          <p:cNvSpPr/>
          <p:nvPr/>
        </p:nvSpPr>
        <p:spPr>
          <a:xfrm>
            <a:off x="301624" y="1473019"/>
            <a:ext cx="11166476" cy="200445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8D6C63C-2100-8CF4-98E7-D374A4E5469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691A-388E-8F1D-E79E-BA7C0B94C4D1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년간 인구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GRDP,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사업체 수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7644-2929-4D28-65FD-C32A42E52426}"/>
              </a:ext>
            </a:extLst>
          </p:cNvPr>
          <p:cNvSpPr txBox="1"/>
          <p:nvPr/>
        </p:nvSpPr>
        <p:spPr>
          <a:xfrm>
            <a:off x="364763" y="1661731"/>
            <a:ext cx="111628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인구와 경제규모의 성장으로 인해 전력수요 증가 예상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 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0.035%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1.09%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2.65%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4.65%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추이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0.80%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2.30%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추이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1D40A-B164-27CA-58CE-8C8C4510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49"/>
          <a:stretch/>
        </p:blipFill>
        <p:spPr>
          <a:xfrm>
            <a:off x="149428" y="4075701"/>
            <a:ext cx="3581691" cy="1634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0FFB19-716A-4B1E-4B50-E4F59195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85607"/>
          <a:stretch/>
        </p:blipFill>
        <p:spPr>
          <a:xfrm>
            <a:off x="471636" y="5735270"/>
            <a:ext cx="3193671" cy="290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933E9-6395-09EB-609C-5861441CB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06"/>
          <a:stretch/>
        </p:blipFill>
        <p:spPr>
          <a:xfrm>
            <a:off x="4169310" y="4075701"/>
            <a:ext cx="3581691" cy="16365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EB7DD-A9D0-9151-90E0-51940CFB5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t="85749" b="247"/>
          <a:stretch/>
        </p:blipFill>
        <p:spPr>
          <a:xfrm>
            <a:off x="4319471" y="5735270"/>
            <a:ext cx="3381609" cy="3078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643C1D-8E02-BC3A-B616-0963B7E10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02"/>
          <a:stretch/>
        </p:blipFill>
        <p:spPr>
          <a:xfrm>
            <a:off x="8304444" y="4075701"/>
            <a:ext cx="3581690" cy="1632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9FF0E9-474C-197E-61AD-17011D96C9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8" t="85815"/>
          <a:stretch/>
        </p:blipFill>
        <p:spPr>
          <a:xfrm>
            <a:off x="8474052" y="5735270"/>
            <a:ext cx="3381602" cy="315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C4531B-B778-C0B7-A654-40B791EC919A}"/>
              </a:ext>
            </a:extLst>
          </p:cNvPr>
          <p:cNvSpPr txBox="1"/>
          <p:nvPr/>
        </p:nvSpPr>
        <p:spPr>
          <a:xfrm>
            <a:off x="743083" y="3742408"/>
            <a:ext cx="254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인구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(2013~2023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78341-2001-6ED6-5ED0-44A37AE5C3CB}"/>
              </a:ext>
            </a:extLst>
          </p:cNvPr>
          <p:cNvSpPr txBox="1"/>
          <p:nvPr/>
        </p:nvSpPr>
        <p:spPr>
          <a:xfrm>
            <a:off x="2486025" y="4779511"/>
            <a:ext cx="1314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0.035 %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6FED2-27BA-3CD0-EB9B-B363617B5EF3}"/>
              </a:ext>
            </a:extLst>
          </p:cNvPr>
          <p:cNvSpPr txBox="1"/>
          <p:nvPr/>
        </p:nvSpPr>
        <p:spPr>
          <a:xfrm>
            <a:off x="5361509" y="6277913"/>
            <a:ext cx="66103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전승호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 및 </a:t>
            </a:r>
            <a:r>
              <a:rPr lang="ko-KR" altLang="en-US" sz="105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시군구의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온실가스 배출 요인 분해 분석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재생에너지 보급의 필요성 도출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환경경제연구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33(4), 343-378.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6A435-2243-AB7E-97EC-799E3BAABE8A}"/>
              </a:ext>
            </a:extLst>
          </p:cNvPr>
          <p:cNvSpPr txBox="1"/>
          <p:nvPr/>
        </p:nvSpPr>
        <p:spPr>
          <a:xfrm>
            <a:off x="6633673" y="4494990"/>
            <a:ext cx="1260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2.65 %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8112C-7A0A-BD82-6C4C-BC89072E0AC8}"/>
              </a:ext>
            </a:extLst>
          </p:cNvPr>
          <p:cNvSpPr txBox="1"/>
          <p:nvPr/>
        </p:nvSpPr>
        <p:spPr>
          <a:xfrm>
            <a:off x="10729423" y="4494990"/>
            <a:ext cx="1260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0.80 %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38A41-61B8-8B3D-E4D1-283C51C0A8D2}"/>
              </a:ext>
            </a:extLst>
          </p:cNvPr>
          <p:cNvSpPr txBox="1"/>
          <p:nvPr/>
        </p:nvSpPr>
        <p:spPr>
          <a:xfrm>
            <a:off x="4356101" y="374240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지역내 총생산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</a:t>
            </a:r>
            <a:r>
              <a:rPr lang="ko-KR" altLang="en-US" sz="1400" b="1" spc="-100" dirty="0">
                <a:solidFill>
                  <a:srgbClr val="595959"/>
                </a:solidFill>
              </a:rPr>
              <a:t> 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FD436-DA4F-785A-5762-5A1DEB01C6A8}"/>
              </a:ext>
            </a:extLst>
          </p:cNvPr>
          <p:cNvSpPr txBox="1"/>
          <p:nvPr/>
        </p:nvSpPr>
        <p:spPr>
          <a:xfrm>
            <a:off x="8513853" y="374240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사업체 수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F73FF-822D-4C06-5470-54BC6EEE4DE3}"/>
              </a:ext>
            </a:extLst>
          </p:cNvPr>
          <p:cNvSpPr txBox="1"/>
          <p:nvPr/>
        </p:nvSpPr>
        <p:spPr>
          <a:xfrm>
            <a:off x="89699" y="40232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7BB3B9-B2F4-564F-2C85-6ED7A7B44437}"/>
              </a:ext>
            </a:extLst>
          </p:cNvPr>
          <p:cNvSpPr txBox="1"/>
          <p:nvPr/>
        </p:nvSpPr>
        <p:spPr>
          <a:xfrm>
            <a:off x="3910485" y="40232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A16744-5ABD-3317-DDB3-3A492466AC00}"/>
              </a:ext>
            </a:extLst>
          </p:cNvPr>
          <p:cNvSpPr txBox="1"/>
          <p:nvPr/>
        </p:nvSpPr>
        <p:spPr>
          <a:xfrm>
            <a:off x="8150315" y="39343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2E0F24-06FE-4278-6228-347092475AAE}"/>
              </a:ext>
            </a:extLst>
          </p:cNvPr>
          <p:cNvSpPr/>
          <p:nvPr/>
        </p:nvSpPr>
        <p:spPr>
          <a:xfrm>
            <a:off x="664369" y="4297823"/>
            <a:ext cx="188118" cy="7790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129A5-21BC-B34B-A0C8-BB4D15B6FF34}"/>
              </a:ext>
            </a:extLst>
          </p:cNvPr>
          <p:cNvSpPr/>
          <p:nvPr/>
        </p:nvSpPr>
        <p:spPr>
          <a:xfrm>
            <a:off x="4296783" y="4149799"/>
            <a:ext cx="201204" cy="1365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5D1EF9-690E-64FE-8284-6EF947FD8053}"/>
              </a:ext>
            </a:extLst>
          </p:cNvPr>
          <p:cNvSpPr/>
          <p:nvPr/>
        </p:nvSpPr>
        <p:spPr>
          <a:xfrm>
            <a:off x="8479766" y="4147418"/>
            <a:ext cx="201204" cy="9294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6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721E8-AB60-1933-217E-6EAF0CD0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AD21-B532-0C19-AFD1-AC7C4A97AFEE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가정부문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7F252-A11F-B7C9-2CA8-14333701E45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74412-E5FB-9AD4-EC09-89C9519295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955D7E7-D125-E7C1-B2C2-8D3FC1FD41C1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CE1E36-46F5-5DE9-75E6-3E4E4DDC4C8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60CB3E-097C-C1EA-6AB4-B8E01708585A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2A8B3-BA00-06A2-DD46-E66D62DC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A9C54-845B-C5CE-314A-7E934D0B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CFD9-44E5-BDC5-2317-058CD36FC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7F823-90E1-11BD-B114-FDC2B21C03CA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상업부문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0162A-05C6-B28A-F92B-D90424ACD7F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2627D-EEA0-2F3B-350A-0BD45471075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C8D78F3-2A20-DF22-F968-DCE2516D1623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E3B89-C317-82F0-C3E4-B3220B659E8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5357E-5882-28B7-0011-9A603EC5B947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535C9-7A64-2C23-57B0-8C129B85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B025B4-F125-6DAE-6FFC-F2B4DD2A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E16F-E1EA-604A-B33C-B5E9D1C8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8FD78-DF44-F4E2-4970-F1803C5345D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공공부문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49D43-A24A-21B9-6476-E776760FC7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1BB9-27B9-D9B8-CAD3-E187C89D3FE1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B79F8F79-CB1A-2E43-579C-5389FDF10AB0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D8F53-3983-F7B3-6F17-0AB6F59995B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CA06C-AD5F-6832-7B63-21EC570E476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9B132-DD1F-4571-93D6-D2D98F6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080E9-F909-7D7A-E86E-3DC3589E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1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5C04-22FF-8174-8C19-560395C4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4765B-EAB2-754F-87B8-3FBCBE0FE1C7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각 시군의 에너지소비현황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FF7C8-B32E-9A68-B349-C0BEABD7CD4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387C42-1772-C324-5F38-47B54B8D952E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C64F0CC-7919-15B2-3897-C58A1ED1633F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D4CD5-1330-B3BC-F4A0-7FB4CDFEBEB3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878B3-7C66-0ABF-0E3D-F632B851F6E6}"/>
              </a:ext>
            </a:extLst>
          </p:cNvPr>
          <p:cNvSpPr txBox="1"/>
          <p:nvPr/>
        </p:nvSpPr>
        <p:spPr>
          <a:xfrm>
            <a:off x="364764" y="1661730"/>
            <a:ext cx="353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이런거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확인가능하다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B35E0-422B-39FC-2E81-915E341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75" y="1484687"/>
            <a:ext cx="7418147" cy="39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8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77F75-E91F-7C9E-8526-85EB332D7B01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</p:spTree>
    <p:extLst>
      <p:ext uri="{BB962C8B-B14F-4D97-AF65-F5344CB8AC3E}">
        <p14:creationId xmlns:p14="http://schemas.microsoft.com/office/powerpoint/2010/main" val="2717754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8" y="300382"/>
            <a:ext cx="7923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전력 발전 및 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Aa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bb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cc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D5F15-D7AB-8CC2-97BC-CDAFB320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3581401"/>
            <a:ext cx="6019800" cy="281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0A0DF-D25D-D971-5789-05E02A7D57DA}"/>
              </a:ext>
            </a:extLst>
          </p:cNvPr>
          <p:cNvSpPr txBox="1"/>
          <p:nvPr/>
        </p:nvSpPr>
        <p:spPr>
          <a:xfrm>
            <a:off x="235153" y="3581401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CC13-9658-B652-CE21-24D7C8C8A783}"/>
              </a:ext>
            </a:extLst>
          </p:cNvPr>
          <p:cNvSpPr txBox="1"/>
          <p:nvPr/>
        </p:nvSpPr>
        <p:spPr>
          <a:xfrm>
            <a:off x="235153" y="4928442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45476-E085-F655-6B99-223A3F508B72}"/>
              </a:ext>
            </a:extLst>
          </p:cNvPr>
          <p:cNvSpPr txBox="1"/>
          <p:nvPr/>
        </p:nvSpPr>
        <p:spPr>
          <a:xfrm>
            <a:off x="235153" y="5491708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9BDA-BD10-9CB8-E576-90969320173F}"/>
              </a:ext>
            </a:extLst>
          </p:cNvPr>
          <p:cNvSpPr txBox="1"/>
          <p:nvPr/>
        </p:nvSpPr>
        <p:spPr>
          <a:xfrm>
            <a:off x="256223" y="6465662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FE0BD-AC29-B9AF-CEE7-590475FF6FCC}"/>
              </a:ext>
            </a:extLst>
          </p:cNvPr>
          <p:cNvSpPr txBox="1"/>
          <p:nvPr/>
        </p:nvSpPr>
        <p:spPr>
          <a:xfrm>
            <a:off x="274221" y="7114086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B087E-2C69-31E3-5098-182E66298145}"/>
              </a:ext>
            </a:extLst>
          </p:cNvPr>
          <p:cNvSpPr/>
          <p:nvPr/>
        </p:nvSpPr>
        <p:spPr>
          <a:xfrm>
            <a:off x="18224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DF93-01E0-260E-BAA2-2B587F2392EC}"/>
              </a:ext>
            </a:extLst>
          </p:cNvPr>
          <p:cNvSpPr txBox="1"/>
          <p:nvPr/>
        </p:nvSpPr>
        <p:spPr>
          <a:xfrm>
            <a:off x="18188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1EB4F9-C88F-2116-AD42-9F96D042BE1D}"/>
              </a:ext>
            </a:extLst>
          </p:cNvPr>
          <p:cNvGrpSpPr/>
          <p:nvPr/>
        </p:nvGrpSpPr>
        <p:grpSpPr>
          <a:xfrm>
            <a:off x="612556" y="3379753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77565F-9800-A8B7-78A2-E168DF73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DC8EC-3281-204F-5E63-2CEDBD77BB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4D987-FABF-97A3-CB56-B5627890BFC1}"/>
              </a:ext>
            </a:extLst>
          </p:cNvPr>
          <p:cNvGrpSpPr/>
          <p:nvPr/>
        </p:nvGrpSpPr>
        <p:grpSpPr>
          <a:xfrm>
            <a:off x="639962" y="3777527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E4D868-D70E-761A-8D93-DA8A09F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45FF7-A315-162D-FE2A-E4921084DDCE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0EDDD53-BA27-EB9D-DFC7-A22C90FF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3879099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D86BE-1B8E-F07A-6ADA-07C60C92CB57}"/>
              </a:ext>
            </a:extLst>
          </p:cNvPr>
          <p:cNvGrpSpPr/>
          <p:nvPr/>
        </p:nvGrpSpPr>
        <p:grpSpPr>
          <a:xfrm>
            <a:off x="588972" y="4253291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51802-6D61-BEF2-27A0-B7BD026F2B4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B7081D4-6887-8939-5D3B-86F94476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0EDF3BA-B7DA-3FFE-895B-A2D8C1FE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D1156-91CE-C242-2E1A-001A71754466}"/>
              </a:ext>
            </a:extLst>
          </p:cNvPr>
          <p:cNvSpPr/>
          <p:nvPr/>
        </p:nvSpPr>
        <p:spPr>
          <a:xfrm>
            <a:off x="3893294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C8B84D40-5B88-788A-0714-737D7A01620C}"/>
              </a:ext>
            </a:extLst>
          </p:cNvPr>
          <p:cNvSpPr/>
          <p:nvPr/>
        </p:nvSpPr>
        <p:spPr>
          <a:xfrm>
            <a:off x="4591754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E3879-3029-3320-07CF-8816372CC2F7}"/>
              </a:ext>
            </a:extLst>
          </p:cNvPr>
          <p:cNvSpPr txBox="1"/>
          <p:nvPr/>
        </p:nvSpPr>
        <p:spPr>
          <a:xfrm>
            <a:off x="4527506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A937D-DC67-0CD3-7DF9-D5C9DED41E0F}"/>
              </a:ext>
            </a:extLst>
          </p:cNvPr>
          <p:cNvSpPr txBox="1"/>
          <p:nvPr/>
        </p:nvSpPr>
        <p:spPr>
          <a:xfrm>
            <a:off x="3908700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39492C-21E2-55E9-5A39-6BE44C3C2C50}"/>
              </a:ext>
            </a:extLst>
          </p:cNvPr>
          <p:cNvGrpSpPr/>
          <p:nvPr/>
        </p:nvGrpSpPr>
        <p:grpSpPr>
          <a:xfrm>
            <a:off x="4667032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F8DFBCF-72C3-4B4A-5476-672E9EF4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5DCD1-E9F9-B01D-8E7D-B031051E2886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ED9675-7710-7003-DB70-2B4CE1DAC635}"/>
              </a:ext>
            </a:extLst>
          </p:cNvPr>
          <p:cNvGrpSpPr/>
          <p:nvPr/>
        </p:nvGrpSpPr>
        <p:grpSpPr>
          <a:xfrm>
            <a:off x="4694438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070F8E-76A2-EE83-A4E7-CF57ED1C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B7ACD3-3D3B-0CB4-3061-60C5F3A82ED5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8366D2B-F030-ED48-2C42-B3BA042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5578344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E00D42-F6A4-668C-B3D5-E317C9057CAA}"/>
              </a:ext>
            </a:extLst>
          </p:cNvPr>
          <p:cNvGrpSpPr/>
          <p:nvPr/>
        </p:nvGrpSpPr>
        <p:grpSpPr>
          <a:xfrm>
            <a:off x="4643448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D68A04-BC4A-9C68-F424-C8A7860D9226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A00F6D2-AD38-A84B-9FE2-EA56BD0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E5EB87-6460-7F05-736D-61385E7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A66B1A-822F-0577-4A26-DAB0D2EF7AA4}"/>
              </a:ext>
            </a:extLst>
          </p:cNvPr>
          <p:cNvSpPr/>
          <p:nvPr/>
        </p:nvSpPr>
        <p:spPr>
          <a:xfrm>
            <a:off x="824280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9B187B27-68A2-1FBE-3CE4-AD640A0C712D}"/>
              </a:ext>
            </a:extLst>
          </p:cNvPr>
          <p:cNvSpPr/>
          <p:nvPr/>
        </p:nvSpPr>
        <p:spPr>
          <a:xfrm>
            <a:off x="859783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B6A58-A772-69E8-886F-4C2F11A847AA}"/>
              </a:ext>
            </a:extLst>
          </p:cNvPr>
          <p:cNvSpPr txBox="1"/>
          <p:nvPr/>
        </p:nvSpPr>
        <p:spPr>
          <a:xfrm>
            <a:off x="853359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BC5BDC-D8A9-8AA6-A38A-5355B1F0DC44}"/>
              </a:ext>
            </a:extLst>
          </p:cNvPr>
          <p:cNvSpPr txBox="1"/>
          <p:nvPr/>
        </p:nvSpPr>
        <p:spPr>
          <a:xfrm>
            <a:off x="824244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4F1FD0-EFA7-481B-A1D4-BD28341BF095}"/>
              </a:ext>
            </a:extLst>
          </p:cNvPr>
          <p:cNvGrpSpPr/>
          <p:nvPr/>
        </p:nvGrpSpPr>
        <p:grpSpPr>
          <a:xfrm>
            <a:off x="8673116" y="3379753"/>
            <a:ext cx="2748221" cy="273362"/>
            <a:chOff x="612556" y="3379753"/>
            <a:chExt cx="2748221" cy="2733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2A5336B-D23B-CAAB-7ADE-400ECEF0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C70CC0-FE58-2784-3D1F-CEE1D0E5CBEA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DF323-81D4-17B8-1CA2-09AA70A8A502}"/>
              </a:ext>
            </a:extLst>
          </p:cNvPr>
          <p:cNvGrpSpPr/>
          <p:nvPr/>
        </p:nvGrpSpPr>
        <p:grpSpPr>
          <a:xfrm>
            <a:off x="8700522" y="3777527"/>
            <a:ext cx="3139558" cy="301135"/>
            <a:chOff x="656761" y="3747138"/>
            <a:chExt cx="3139558" cy="3011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8B183E-E1D1-1CFC-105E-8C607B16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E7624F-FCBD-B2AE-905D-915F7AB63E9B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A814A4E-70D3-793D-F1BB-266010F4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9584428" y="3879099"/>
            <a:ext cx="65404" cy="15178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77F8D0-5A9D-147D-D7DD-4C5D8E420485}"/>
              </a:ext>
            </a:extLst>
          </p:cNvPr>
          <p:cNvGrpSpPr/>
          <p:nvPr/>
        </p:nvGrpSpPr>
        <p:grpSpPr>
          <a:xfrm>
            <a:off x="8649532" y="4253291"/>
            <a:ext cx="2771805" cy="261610"/>
            <a:chOff x="588972" y="4409750"/>
            <a:chExt cx="2771805" cy="2616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1E511-5958-81C4-B0FB-AB0AB2FC7540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605299A-A27D-2546-960C-795E293B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E94A28F-73F8-8A22-1878-7780055F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E5156AB-E96E-EB12-D169-CCB3862C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77" y="2207239"/>
            <a:ext cx="3755502" cy="87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0698C1-F4C6-3C0F-7A65-C64DA3A7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2178881"/>
            <a:ext cx="1928856" cy="58630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D5214EC-5F57-9A17-7048-1C34155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0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8100-2118-ED16-094B-92C74055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64FAC-8CEE-E7C0-33A3-86A63555A54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DD2E5F-C17D-1533-D70D-15A4DB5EF6F8}"/>
              </a:ext>
            </a:extLst>
          </p:cNvPr>
          <p:cNvSpPr/>
          <p:nvPr/>
        </p:nvSpPr>
        <p:spPr>
          <a:xfrm>
            <a:off x="301624" y="1473019"/>
            <a:ext cx="10985501" cy="200445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105F62A-B2AC-0316-DF72-696ED9A67BFD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15847-C4A7-84D6-E6DE-28FA3224B398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년간 전력소비 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64A06-4B2E-8E1D-2A6E-629B18FA6067}"/>
              </a:ext>
            </a:extLst>
          </p:cNvPr>
          <p:cNvSpPr txBox="1"/>
          <p:nvPr/>
        </p:nvSpPr>
        <p:spPr>
          <a:xfrm>
            <a:off x="364762" y="1661731"/>
            <a:ext cx="109223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인구가 늘고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경제규모가 커지면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전력수요 늘어날 수 밖에 없음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 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1.70%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3.44%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4.03%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1.56%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2.62%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E08FC-477D-5DD0-F15A-AA7E87B028EE}"/>
              </a:ext>
            </a:extLst>
          </p:cNvPr>
          <p:cNvSpPr txBox="1"/>
          <p:nvPr/>
        </p:nvSpPr>
        <p:spPr>
          <a:xfrm>
            <a:off x="5361509" y="6277913"/>
            <a:ext cx="66103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전승호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 및 </a:t>
            </a:r>
            <a:r>
              <a:rPr lang="ko-KR" altLang="en-US" sz="105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시군구의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온실가스 배출 요인 분해 분석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재생에너지 보급의 필요성 도출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환경경제연구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33(4), 343-378.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A56C8-8DAF-9986-C73A-D30C1F2F569D}"/>
              </a:ext>
            </a:extLst>
          </p:cNvPr>
          <p:cNvSpPr txBox="1"/>
          <p:nvPr/>
        </p:nvSpPr>
        <p:spPr>
          <a:xfrm>
            <a:off x="8287774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건물부문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8511A-5989-2705-0ECE-CDDA2976315A}"/>
              </a:ext>
            </a:extLst>
          </p:cNvPr>
          <p:cNvSpPr txBox="1"/>
          <p:nvPr/>
        </p:nvSpPr>
        <p:spPr>
          <a:xfrm>
            <a:off x="1088829" y="300382"/>
            <a:ext cx="33402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도별 전력소비 현황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0DA5A9-D771-B66D-E562-C0A655B7FE00}"/>
              </a:ext>
            </a:extLst>
          </p:cNvPr>
          <p:cNvGrpSpPr/>
          <p:nvPr/>
        </p:nvGrpSpPr>
        <p:grpSpPr>
          <a:xfrm>
            <a:off x="4289221" y="4132825"/>
            <a:ext cx="3424423" cy="1925189"/>
            <a:chOff x="-7487706" y="7415816"/>
            <a:chExt cx="12192000" cy="648750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E05F5D-B5CD-0C30-091B-ACB1E33D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87706" y="7415816"/>
              <a:ext cx="12192000" cy="55600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591C93-E0D6-73B3-CC84-CC3772496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4" t="85842"/>
            <a:stretch/>
          </p:blipFill>
          <p:spPr>
            <a:xfrm>
              <a:off x="-6984788" y="12984626"/>
              <a:ext cx="11543031" cy="91869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BBFDEB6-AC0D-73F5-8C7B-7AA0D8EA127F}"/>
              </a:ext>
            </a:extLst>
          </p:cNvPr>
          <p:cNvGrpSpPr/>
          <p:nvPr/>
        </p:nvGrpSpPr>
        <p:grpSpPr>
          <a:xfrm>
            <a:off x="8287774" y="4144854"/>
            <a:ext cx="3424422" cy="1925189"/>
            <a:chOff x="5175468" y="7362504"/>
            <a:chExt cx="12192000" cy="658256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B561D3A-D00C-366B-024A-42A4DEF96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285"/>
            <a:stretch/>
          </p:blipFill>
          <p:spPr>
            <a:xfrm>
              <a:off x="5175468" y="7362504"/>
              <a:ext cx="12192000" cy="557164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E499665-8808-A115-F498-4D477840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75" t="85325"/>
            <a:stretch/>
          </p:blipFill>
          <p:spPr>
            <a:xfrm>
              <a:off x="5673307" y="12975904"/>
              <a:ext cx="11496041" cy="969164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76DBABC-CF0B-3CE5-117F-1C093C2E9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3" y="4132826"/>
            <a:ext cx="3409411" cy="19251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F8A652-7404-C003-DEC6-335EF39CAC82}"/>
              </a:ext>
            </a:extLst>
          </p:cNvPr>
          <p:cNvSpPr txBox="1"/>
          <p:nvPr/>
        </p:nvSpPr>
        <p:spPr>
          <a:xfrm>
            <a:off x="4196071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산업부문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166522-E659-2D3C-C1B5-97631E960C54}"/>
              </a:ext>
            </a:extLst>
          </p:cNvPr>
          <p:cNvSpPr txBox="1"/>
          <p:nvPr/>
        </p:nvSpPr>
        <p:spPr>
          <a:xfrm>
            <a:off x="151006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02010-E802-5B09-3CB7-1421A99503D3}"/>
              </a:ext>
            </a:extLst>
          </p:cNvPr>
          <p:cNvSpPr txBox="1"/>
          <p:nvPr/>
        </p:nvSpPr>
        <p:spPr>
          <a:xfrm>
            <a:off x="8115177" y="4055729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CADD18-2B83-B538-FC49-14E03B18D44D}"/>
              </a:ext>
            </a:extLst>
          </p:cNvPr>
          <p:cNvSpPr txBox="1"/>
          <p:nvPr/>
        </p:nvSpPr>
        <p:spPr>
          <a:xfrm>
            <a:off x="4132255" y="5577166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B5734F-EE89-22D8-55D3-6C7B97893EA2}"/>
              </a:ext>
            </a:extLst>
          </p:cNvPr>
          <p:cNvSpPr txBox="1"/>
          <p:nvPr/>
        </p:nvSpPr>
        <p:spPr>
          <a:xfrm>
            <a:off x="35000" y="4088893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55DDB8-ADBA-BF3C-90A9-89E4C4E24508}"/>
              </a:ext>
            </a:extLst>
          </p:cNvPr>
          <p:cNvSpPr/>
          <p:nvPr/>
        </p:nvSpPr>
        <p:spPr>
          <a:xfrm>
            <a:off x="567520" y="4571873"/>
            <a:ext cx="188118" cy="11383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673F62-6D44-0E67-E4C5-FEB484ECFF64}"/>
              </a:ext>
            </a:extLst>
          </p:cNvPr>
          <p:cNvSpPr/>
          <p:nvPr/>
        </p:nvSpPr>
        <p:spPr>
          <a:xfrm>
            <a:off x="4414422" y="4196518"/>
            <a:ext cx="188118" cy="1310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9D357A-77B9-F64A-A084-4844C1B6FA52}"/>
              </a:ext>
            </a:extLst>
          </p:cNvPr>
          <p:cNvSpPr/>
          <p:nvPr/>
        </p:nvSpPr>
        <p:spPr>
          <a:xfrm>
            <a:off x="8614298" y="4856434"/>
            <a:ext cx="188118" cy="82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842F52-984A-9F7F-05ED-3499BD834386}"/>
              </a:ext>
            </a:extLst>
          </p:cNvPr>
          <p:cNvSpPr txBox="1"/>
          <p:nvPr/>
        </p:nvSpPr>
        <p:spPr>
          <a:xfrm>
            <a:off x="2673585" y="4853846"/>
            <a:ext cx="1127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1.70%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C8F5FC-EE6A-F3F3-B73C-6505DAC0F4BE}"/>
              </a:ext>
            </a:extLst>
          </p:cNvPr>
          <p:cNvSpPr txBox="1"/>
          <p:nvPr/>
        </p:nvSpPr>
        <p:spPr>
          <a:xfrm>
            <a:off x="6682434" y="4727077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1.61 %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D2E625-9A73-0BBC-7A9C-1ED9D693A2AD}"/>
              </a:ext>
            </a:extLst>
          </p:cNvPr>
          <p:cNvSpPr txBox="1"/>
          <p:nvPr/>
        </p:nvSpPr>
        <p:spPr>
          <a:xfrm>
            <a:off x="10709332" y="4910060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1.56 %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15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73105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48.469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9.348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47.544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8.451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28.408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34.923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25.618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30.900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7.955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23.393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8.925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30.867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38.962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6.952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19.496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22.370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5.228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28.106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9.993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2.124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7.717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3.390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11.080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2.404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8.356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10.761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3.599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9.889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8.769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13.968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23.247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8.899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14.273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16.481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11.922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14.371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3.708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8.057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8.690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100.138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373.827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504.505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6.490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32.847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4.870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21.655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31.458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3.905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17.290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20.763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5.836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22.629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6.004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9.013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2.314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4.183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13.260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29.713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126.205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157.753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129.851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500.032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662.258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585F-8B41-0B25-A720-3C390554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6EDC-7307-5C14-5CF3-AD02A2466E27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발전시설 도입 시뮬레이션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012F8-3312-AC75-2406-FD70CE655C9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029BDD-0230-4CB7-5C41-318131B3BF5D}"/>
              </a:ext>
            </a:extLst>
          </p:cNvPr>
          <p:cNvGrpSpPr/>
          <p:nvPr/>
        </p:nvGrpSpPr>
        <p:grpSpPr>
          <a:xfrm>
            <a:off x="487370" y="1052950"/>
            <a:ext cx="191586" cy="183356"/>
            <a:chOff x="513533" y="1232778"/>
            <a:chExt cx="191586" cy="1833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F8B1414-49C6-D661-FF96-48DACDB85104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12D0357-3CAF-82DD-350C-60AF00CCCD2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F1B86B4-0518-5EA1-015C-57D02507984B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597B8C1A-BFB0-3860-709E-6F60B3D432D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5D9393-7850-3623-C14B-17ED767EE908}"/>
              </a:ext>
            </a:extLst>
          </p:cNvPr>
          <p:cNvSpPr txBox="1"/>
          <p:nvPr/>
        </p:nvSpPr>
        <p:spPr>
          <a:xfrm>
            <a:off x="723606" y="849696"/>
            <a:ext cx="10379565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내가 건물과 필지를 선택하고</a:t>
            </a:r>
            <a:r>
              <a:rPr lang="en-US" altLang="ko-KR" sz="2000" b="1" kern="0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시뮬레이션을 통한 태양광 패널 도입의 효과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ADFFF9-6119-91AD-30FE-FF47F978820D}"/>
              </a:ext>
            </a:extLst>
          </p:cNvPr>
          <p:cNvSpPr/>
          <p:nvPr/>
        </p:nvSpPr>
        <p:spPr>
          <a:xfrm>
            <a:off x="159764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65C4B-4132-6478-951C-A72A439F2A58}"/>
              </a:ext>
            </a:extLst>
          </p:cNvPr>
          <p:cNvSpPr txBox="1"/>
          <p:nvPr/>
        </p:nvSpPr>
        <p:spPr>
          <a:xfrm>
            <a:off x="1054865" y="1550269"/>
            <a:ext cx="20213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건물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필지 정보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CB612C-B7DC-1E13-9519-5EEAC0C3B49E}"/>
              </a:ext>
            </a:extLst>
          </p:cNvPr>
          <p:cNvSpPr/>
          <p:nvPr/>
        </p:nvSpPr>
        <p:spPr>
          <a:xfrm>
            <a:off x="159763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8" name="그래픽 17">
            <a:extLst>
              <a:ext uri="{FF2B5EF4-FFF2-40B4-BE49-F238E27FC236}">
                <a16:creationId xmlns:a16="http://schemas.microsoft.com/office/drawing/2014/main" id="{3EF711CF-DB89-4258-BB94-93AB89A3D2FC}"/>
              </a:ext>
            </a:extLst>
          </p:cNvPr>
          <p:cNvSpPr/>
          <p:nvPr/>
        </p:nvSpPr>
        <p:spPr>
          <a:xfrm flipV="1">
            <a:off x="159763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A299D6-F2F3-40B7-E603-E7E06BEE57F8}"/>
              </a:ext>
            </a:extLst>
          </p:cNvPr>
          <p:cNvGrpSpPr/>
          <p:nvPr/>
        </p:nvGrpSpPr>
        <p:grpSpPr>
          <a:xfrm>
            <a:off x="321885" y="5253983"/>
            <a:ext cx="2309792" cy="405557"/>
            <a:chOff x="595305" y="5178404"/>
            <a:chExt cx="2309792" cy="405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9EA8DFD-DD42-60BF-3567-81F124886C82}"/>
                </a:ext>
              </a:extLst>
            </p:cNvPr>
            <p:cNvGrpSpPr/>
            <p:nvPr/>
          </p:nvGrpSpPr>
          <p:grpSpPr>
            <a:xfrm>
              <a:off x="595305" y="5178404"/>
              <a:ext cx="1112005" cy="184666"/>
              <a:chOff x="595305" y="5111729"/>
              <a:chExt cx="1112005" cy="1846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B22F5A-C66E-F7D8-0546-C36BA40802C1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9201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위치 정보 입력 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FEC7F35-1D99-5C96-E1DE-C0DFD2488485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32CCB3E-097B-7794-3BA1-CBF8178B5FC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30" name="그래픽 384">
                  <a:extLst>
                    <a:ext uri="{FF2B5EF4-FFF2-40B4-BE49-F238E27FC236}">
                      <a16:creationId xmlns:a16="http://schemas.microsoft.com/office/drawing/2014/main" id="{2837948F-FD40-D6B8-59E7-9EFE824849CA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E8E3AE-EDA3-241E-B43B-28C757BF0DF6}"/>
                </a:ext>
              </a:extLst>
            </p:cNvPr>
            <p:cNvGrpSpPr/>
            <p:nvPr/>
          </p:nvGrpSpPr>
          <p:grpSpPr>
            <a:xfrm>
              <a:off x="796979" y="5418338"/>
              <a:ext cx="2108118" cy="165623"/>
              <a:chOff x="654104" y="5404051"/>
              <a:chExt cx="2108118" cy="16562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A237E-53BC-3A9A-B4FE-8E880099047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9781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주소 검색 후 도로명 주소 및 지번 입력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6353C4DB-DC5B-CF98-B714-6E4E1E7A9726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429D6B-80F5-FA1C-49C6-E264A7CA8F36}"/>
              </a:ext>
            </a:extLst>
          </p:cNvPr>
          <p:cNvGrpSpPr/>
          <p:nvPr/>
        </p:nvGrpSpPr>
        <p:grpSpPr>
          <a:xfrm flipV="1">
            <a:off x="159763" y="1463953"/>
            <a:ext cx="442106" cy="481286"/>
            <a:chOff x="1886026" y="1275540"/>
            <a:chExt cx="1874293" cy="2040394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56F597E-50E2-1030-6985-7A5C077F7AE0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FB60FB2-3C00-5964-6CF5-44B27C4BE411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3960B6-92F1-1A70-E4F5-45A546EF6EDF}"/>
              </a:ext>
            </a:extLst>
          </p:cNvPr>
          <p:cNvGrpSpPr/>
          <p:nvPr/>
        </p:nvGrpSpPr>
        <p:grpSpPr>
          <a:xfrm>
            <a:off x="321885" y="5799800"/>
            <a:ext cx="2337043" cy="405557"/>
            <a:chOff x="595305" y="5178404"/>
            <a:chExt cx="2337043" cy="405557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C0FAB14-B124-2017-FF08-5855EE0C676F}"/>
                </a:ext>
              </a:extLst>
            </p:cNvPr>
            <p:cNvGrpSpPr/>
            <p:nvPr/>
          </p:nvGrpSpPr>
          <p:grpSpPr>
            <a:xfrm>
              <a:off x="595305" y="5178404"/>
              <a:ext cx="1546419" cy="184666"/>
              <a:chOff x="595305" y="5111729"/>
              <a:chExt cx="1546419" cy="18466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725FC86-A942-D466-ACAD-FD1544F6759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3545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건물 및 필지 정보 입력</a:t>
                </a: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94A8586-2B00-EC9C-CC6A-E97F2FA8D06B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40851AF-7210-C231-EF0C-AFE0E18C5059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89" name="그래픽 384">
                  <a:extLst>
                    <a:ext uri="{FF2B5EF4-FFF2-40B4-BE49-F238E27FC236}">
                      <a16:creationId xmlns:a16="http://schemas.microsoft.com/office/drawing/2014/main" id="{2DAF8FCC-8A3A-4893-827E-2E3AF33415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EBA377-4B37-F6F2-A7C0-297F55921D16}"/>
                </a:ext>
              </a:extLst>
            </p:cNvPr>
            <p:cNvGrpSpPr/>
            <p:nvPr/>
          </p:nvGrpSpPr>
          <p:grpSpPr>
            <a:xfrm>
              <a:off x="796979" y="5418338"/>
              <a:ext cx="2135369" cy="165623"/>
              <a:chOff x="654104" y="5404051"/>
              <a:chExt cx="2135369" cy="165623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12DAF2-77C7-8E67-8F89-87E2FC2F2EDE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005357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용도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구조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승인일자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연면적 정보 입력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6218FCE6-836B-1435-8067-0835BFA27BA9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077267E7-A429-2C13-968E-CE4560DF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2"/>
          <a:stretch/>
        </p:blipFill>
        <p:spPr>
          <a:xfrm>
            <a:off x="457997" y="2354943"/>
            <a:ext cx="3126305" cy="234229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BAF7077-A5A4-9177-51D5-0B3C772DB575}"/>
              </a:ext>
            </a:extLst>
          </p:cNvPr>
          <p:cNvSpPr/>
          <p:nvPr/>
        </p:nvSpPr>
        <p:spPr>
          <a:xfrm>
            <a:off x="4250679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041FBC-9410-6117-070C-A8625537C579}"/>
              </a:ext>
            </a:extLst>
          </p:cNvPr>
          <p:cNvSpPr/>
          <p:nvPr/>
        </p:nvSpPr>
        <p:spPr>
          <a:xfrm>
            <a:off x="4250678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8" name="그래픽 17">
            <a:extLst>
              <a:ext uri="{FF2B5EF4-FFF2-40B4-BE49-F238E27FC236}">
                <a16:creationId xmlns:a16="http://schemas.microsoft.com/office/drawing/2014/main" id="{A464A969-FCF2-B7E4-F2CF-4AADC12EBF1E}"/>
              </a:ext>
            </a:extLst>
          </p:cNvPr>
          <p:cNvSpPr/>
          <p:nvPr/>
        </p:nvSpPr>
        <p:spPr>
          <a:xfrm flipV="1">
            <a:off x="4250678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73E99CC-DC5F-C3F1-A041-833B9F4C1E38}"/>
              </a:ext>
            </a:extLst>
          </p:cNvPr>
          <p:cNvGrpSpPr/>
          <p:nvPr/>
        </p:nvGrpSpPr>
        <p:grpSpPr>
          <a:xfrm>
            <a:off x="4412800" y="5253983"/>
            <a:ext cx="3290829" cy="405557"/>
            <a:chOff x="595305" y="5178404"/>
            <a:chExt cx="3290829" cy="40555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7268B48-1B1B-1B20-59A4-9A533BC7BF7E}"/>
                </a:ext>
              </a:extLst>
            </p:cNvPr>
            <p:cNvGrpSpPr/>
            <p:nvPr/>
          </p:nvGrpSpPr>
          <p:grpSpPr>
            <a:xfrm>
              <a:off x="595305" y="5178404"/>
              <a:ext cx="2006480" cy="184666"/>
              <a:chOff x="595305" y="5111729"/>
              <a:chExt cx="2006480" cy="184666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C3A2C8F-3C44-3B88-9073-B342B490E7C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8145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종류 및 개수 선택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5909C6-30E2-4FD6-4AE9-552438CA6B60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4BBA68C-4B73-C90F-559F-A658CB94E15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17" name="그래픽 384">
                  <a:extLst>
                    <a:ext uri="{FF2B5EF4-FFF2-40B4-BE49-F238E27FC236}">
                      <a16:creationId xmlns:a16="http://schemas.microsoft.com/office/drawing/2014/main" id="{828E0B6E-8C60-1007-5FD0-1DC3741D77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534B197-0FA8-5536-861C-1E3FD2A37F30}"/>
                </a:ext>
              </a:extLst>
            </p:cNvPr>
            <p:cNvGrpSpPr/>
            <p:nvPr/>
          </p:nvGrpSpPr>
          <p:grpSpPr>
            <a:xfrm>
              <a:off x="796979" y="5418338"/>
              <a:ext cx="3089155" cy="165623"/>
              <a:chOff x="654104" y="5404051"/>
              <a:chExt cx="3089155" cy="16562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759A77-2B31-2B2B-3AAD-E04AD583834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959143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사용자가 설치하고자 하는 태양광 패널 종류와 개수 선택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6AFADF50-E498-B70F-3051-CC192ACEED94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E2C54EE-8775-A0E2-5D80-8DFEA452FBB2}"/>
              </a:ext>
            </a:extLst>
          </p:cNvPr>
          <p:cNvGrpSpPr/>
          <p:nvPr/>
        </p:nvGrpSpPr>
        <p:grpSpPr>
          <a:xfrm flipV="1">
            <a:off x="4250678" y="1463953"/>
            <a:ext cx="442106" cy="481286"/>
            <a:chOff x="1886026" y="1275540"/>
            <a:chExt cx="1874293" cy="2040394"/>
          </a:xfrm>
        </p:grpSpPr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FB1254-D73D-6813-DB6E-247B156F6603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A5B38B-8F8B-1C38-99CE-91DDB93BFE48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A0DC6DF-BEFC-50FC-BB17-64B0977BAF1F}"/>
              </a:ext>
            </a:extLst>
          </p:cNvPr>
          <p:cNvGrpSpPr/>
          <p:nvPr/>
        </p:nvGrpSpPr>
        <p:grpSpPr>
          <a:xfrm>
            <a:off x="4412800" y="5799800"/>
            <a:ext cx="3055188" cy="405557"/>
            <a:chOff x="595305" y="5178404"/>
            <a:chExt cx="3055188" cy="4055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E16246C-B889-5C88-DB65-2764E8734DD2}"/>
                </a:ext>
              </a:extLst>
            </p:cNvPr>
            <p:cNvGrpSpPr/>
            <p:nvPr/>
          </p:nvGrpSpPr>
          <p:grpSpPr>
            <a:xfrm>
              <a:off x="595305" y="5178404"/>
              <a:ext cx="1964802" cy="184666"/>
              <a:chOff x="595305" y="5111729"/>
              <a:chExt cx="1964802" cy="184666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A2529B4-3BB3-09EF-B753-49B07E90092C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7729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설치 모습 시각화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E2586CD2-8201-D453-7578-AA51A4AF547A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E77ABD5-A2AB-E7E0-5426-6F84BCAE133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29" name="그래픽 384">
                  <a:extLst>
                    <a:ext uri="{FF2B5EF4-FFF2-40B4-BE49-F238E27FC236}">
                      <a16:creationId xmlns:a16="http://schemas.microsoft.com/office/drawing/2014/main" id="{F941AF9A-7891-03A4-EA51-C7010F41B8F7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C7CD0B2-D0F4-8B1F-7AF3-A02AB822AB9B}"/>
                </a:ext>
              </a:extLst>
            </p:cNvPr>
            <p:cNvGrpSpPr/>
            <p:nvPr/>
          </p:nvGrpSpPr>
          <p:grpSpPr>
            <a:xfrm>
              <a:off x="796979" y="5418338"/>
              <a:ext cx="2853514" cy="165623"/>
              <a:chOff x="654104" y="5404051"/>
              <a:chExt cx="2853514" cy="16562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41410C-4658-CC1C-B91A-F838D3648311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723502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건물 및 필지에 패널 설치모습을 실제 지도에 시각화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B779BFC1-2E9B-334C-B3F8-2AFBCE77E3BB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31D98B-A611-9B6D-6D0A-DDB7FEDACB77}"/>
              </a:ext>
            </a:extLst>
          </p:cNvPr>
          <p:cNvSpPr/>
          <p:nvPr/>
        </p:nvSpPr>
        <p:spPr>
          <a:xfrm>
            <a:off x="8203673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8B897D-2D44-DDED-017C-3A69DE10C62A}"/>
              </a:ext>
            </a:extLst>
          </p:cNvPr>
          <p:cNvSpPr txBox="1"/>
          <p:nvPr/>
        </p:nvSpPr>
        <p:spPr>
          <a:xfrm>
            <a:off x="8854315" y="1550269"/>
            <a:ext cx="25103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경제적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환경적 예상 효과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D25E5DA-AAC3-D34C-6E90-F28E0BD743D4}"/>
              </a:ext>
            </a:extLst>
          </p:cNvPr>
          <p:cNvSpPr/>
          <p:nvPr/>
        </p:nvSpPr>
        <p:spPr>
          <a:xfrm>
            <a:off x="8203672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4" name="그래픽 17">
            <a:extLst>
              <a:ext uri="{FF2B5EF4-FFF2-40B4-BE49-F238E27FC236}">
                <a16:creationId xmlns:a16="http://schemas.microsoft.com/office/drawing/2014/main" id="{83655C87-C0A6-3167-3849-652B2FE792D2}"/>
              </a:ext>
            </a:extLst>
          </p:cNvPr>
          <p:cNvSpPr/>
          <p:nvPr/>
        </p:nvSpPr>
        <p:spPr>
          <a:xfrm flipV="1">
            <a:off x="8203672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A1E249-910A-1A96-9D5B-E6767AD77AF1}"/>
              </a:ext>
            </a:extLst>
          </p:cNvPr>
          <p:cNvGrpSpPr/>
          <p:nvPr/>
        </p:nvGrpSpPr>
        <p:grpSpPr>
          <a:xfrm>
            <a:off x="8365794" y="5253983"/>
            <a:ext cx="2683292" cy="405557"/>
            <a:chOff x="595305" y="5178404"/>
            <a:chExt cx="2683292" cy="40555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5DEC41F-7BCD-5003-3A57-FE1ACE2443A8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256B763-50F7-0C7F-033A-70438C207E09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경제적 효과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6DFD25E2-E6F2-9202-B356-49CAE32C8D06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B6B00631-08EF-B53F-1B89-42D0FD1566C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43" name="그래픽 384">
                  <a:extLst>
                    <a:ext uri="{FF2B5EF4-FFF2-40B4-BE49-F238E27FC236}">
                      <a16:creationId xmlns:a16="http://schemas.microsoft.com/office/drawing/2014/main" id="{DDB306D7-8476-84DC-2182-C7CB1DA5F84D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95CF995-E7CE-B03E-4DB7-A4923D58FA1A}"/>
                </a:ext>
              </a:extLst>
            </p:cNvPr>
            <p:cNvGrpSpPr/>
            <p:nvPr/>
          </p:nvGrpSpPr>
          <p:grpSpPr>
            <a:xfrm>
              <a:off x="796979" y="5418338"/>
              <a:ext cx="2481618" cy="165623"/>
              <a:chOff x="654104" y="5404051"/>
              <a:chExt cx="2481618" cy="16562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83EE916-E8BE-E701-B454-121779E3C392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3516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예상 발전량을 통한 경제적 편익 및 비용 분석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0F3ACE02-A4DE-094C-C1CA-50429DA9A2CE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CFF2BA0-55A0-C9B8-6EFB-0B3063E1FB96}"/>
              </a:ext>
            </a:extLst>
          </p:cNvPr>
          <p:cNvGrpSpPr/>
          <p:nvPr/>
        </p:nvGrpSpPr>
        <p:grpSpPr>
          <a:xfrm flipV="1">
            <a:off x="8203672" y="1463953"/>
            <a:ext cx="442106" cy="481286"/>
            <a:chOff x="1886026" y="1275540"/>
            <a:chExt cx="1874293" cy="2040394"/>
          </a:xfrm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6B5278E-E2B3-62A7-C4EA-F49C1A6B1822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C569DB3-51C9-80DC-D55F-43EEA27A3736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E115E05-7B74-0A90-080B-56837EF05296}"/>
              </a:ext>
            </a:extLst>
          </p:cNvPr>
          <p:cNvGrpSpPr/>
          <p:nvPr/>
        </p:nvGrpSpPr>
        <p:grpSpPr>
          <a:xfrm>
            <a:off x="8365794" y="5799800"/>
            <a:ext cx="2231245" cy="405557"/>
            <a:chOff x="595305" y="5178404"/>
            <a:chExt cx="2231245" cy="405557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EDD6B04-CB84-DC7C-4377-A4BCB0118CEB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F1D9B0-7ABA-DE96-AC66-CA8E5F54B657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환경적 효과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F585F215-E86F-64D2-652C-6D3E68FB76CF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A9EFB228-15BA-4D4F-01EF-B6BB9CA42304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55" name="그래픽 384">
                  <a:extLst>
                    <a:ext uri="{FF2B5EF4-FFF2-40B4-BE49-F238E27FC236}">
                      <a16:creationId xmlns:a16="http://schemas.microsoft.com/office/drawing/2014/main" id="{64D77F14-92BB-6385-5E15-2980C44DB9C4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C7BACE4-5A82-4CD1-0C16-2CDB1379B25D}"/>
                </a:ext>
              </a:extLst>
            </p:cNvPr>
            <p:cNvGrpSpPr/>
            <p:nvPr/>
          </p:nvGrpSpPr>
          <p:grpSpPr>
            <a:xfrm>
              <a:off x="796979" y="5418338"/>
              <a:ext cx="2029571" cy="165623"/>
              <a:chOff x="654104" y="5404051"/>
              <a:chExt cx="2029571" cy="165623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6F5D50E-3B1C-E84A-1F97-2976B0E75BD5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899559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탄소 </a:t>
                </a:r>
                <a:r>
                  <a:rPr lang="ko-KR" altLang="en-US" dirty="0" err="1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감축량에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기여하는 정도를 파악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A62B813A-77A3-9DE0-8B28-914B9977A0D0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096FA8A-4C44-E325-EB70-847E42310AE7}"/>
              </a:ext>
            </a:extLst>
          </p:cNvPr>
          <p:cNvSpPr txBox="1"/>
          <p:nvPr/>
        </p:nvSpPr>
        <p:spPr>
          <a:xfrm>
            <a:off x="5008586" y="1550269"/>
            <a:ext cx="22874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태양광설치 시뮬레이션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4ADBB8DB-345E-5C9A-67E7-103B9556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60" y="2545155"/>
            <a:ext cx="3647182" cy="204200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46B699B-8828-110C-2A80-DF4DB5F8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760" y="2238240"/>
            <a:ext cx="2458367" cy="2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0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645B-4BB1-03B4-057B-D287DF8F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86B02-AEFF-83CC-B34B-9D6E3302782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7339D9-265F-7F14-31B9-60643082193B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28ACA3-8C79-6223-DB2D-2F1F4ED853E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EB8D34-E6EE-E647-3EDF-0765044BDEA9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2CF531-5477-2455-CF14-02A889B4CF71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최종에너지 소비의 에너지원별 비중을 살펴보면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에너지원 중 전력에 가장 많이 의존하고 있는 것으로 나타남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38%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0636B-3F48-7FCE-8F4E-C46D29155327}"/>
              </a:ext>
            </a:extLst>
          </p:cNvPr>
          <p:cNvSpPr txBox="1"/>
          <p:nvPr/>
        </p:nvSpPr>
        <p:spPr>
          <a:xfrm>
            <a:off x="1088829" y="300382"/>
            <a:ext cx="685439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3000" b="0" i="0" u="none" strike="noStrike" kern="1200" cap="none" spc="0" normalizeH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최종에너지 소비의 에너지원별 구성</a:t>
            </a:r>
            <a:endParaRPr kumimoji="0" lang="ko-KR" altLang="en-US" sz="3000" b="0" i="0" u="none" strike="noStrike" kern="1200" cap="none" spc="0" normalizeH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C6208E-0768-689A-46A3-ACBCF62DD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35" y="3552825"/>
            <a:ext cx="2847079" cy="28470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5B474F-C4D4-119A-99F2-0ACAE3EF12F1}"/>
              </a:ext>
            </a:extLst>
          </p:cNvPr>
          <p:cNvSpPr txBox="1"/>
          <p:nvPr/>
        </p:nvSpPr>
        <p:spPr>
          <a:xfrm>
            <a:off x="4943474" y="4150814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석유 </a:t>
            </a:r>
            <a:r>
              <a:rPr lang="en-US" altLang="ko-KR" sz="16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36%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417103-8E8E-2A1D-A80B-7DA790FABEE8}"/>
              </a:ext>
            </a:extLst>
          </p:cNvPr>
          <p:cNvSpPr txBox="1"/>
          <p:nvPr/>
        </p:nvSpPr>
        <p:spPr>
          <a:xfrm>
            <a:off x="4381499" y="5649998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가스 </a:t>
            </a:r>
            <a:r>
              <a:rPr lang="en-US" altLang="ko-KR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17%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181836-9ACC-8F00-24B0-81D0453EB7A8}"/>
              </a:ext>
            </a:extLst>
          </p:cNvPr>
          <p:cNvSpPr txBox="1"/>
          <p:nvPr/>
        </p:nvSpPr>
        <p:spPr>
          <a:xfrm>
            <a:off x="3079748" y="4689096"/>
            <a:ext cx="739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</a:t>
            </a:r>
            <a:r>
              <a:rPr lang="en-US" altLang="ko-KR" sz="20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38%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2FC002-A080-AFEC-6B61-1EC56CF3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508" y="3552825"/>
            <a:ext cx="2853175" cy="28470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A1FCC4-9567-3D6F-407F-148090938657}"/>
              </a:ext>
            </a:extLst>
          </p:cNvPr>
          <p:cNvSpPr txBox="1"/>
          <p:nvPr/>
        </p:nvSpPr>
        <p:spPr>
          <a:xfrm>
            <a:off x="8106738" y="5362127"/>
            <a:ext cx="7397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석유 </a:t>
            </a:r>
            <a:r>
              <a:rPr lang="en-US" altLang="ko-KR" sz="20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50%</a:t>
            </a:r>
            <a:endParaRPr lang="ko-KR" altLang="en-US" sz="2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D389D-2586-CB72-75CF-48937F5DF165}"/>
              </a:ext>
            </a:extLst>
          </p:cNvPr>
          <p:cNvSpPr txBox="1"/>
          <p:nvPr/>
        </p:nvSpPr>
        <p:spPr>
          <a:xfrm>
            <a:off x="6677024" y="4103188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</a:t>
            </a:r>
            <a:r>
              <a:rPr lang="en-US" altLang="ko-KR" sz="16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20%</a:t>
            </a:r>
            <a:endParaRPr lang="ko-KR" altLang="en-US" sz="16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9D7594-F0EB-901B-0D69-A90F1EB1D8F1}"/>
              </a:ext>
            </a:extLst>
          </p:cNvPr>
          <p:cNvSpPr txBox="1"/>
          <p:nvPr/>
        </p:nvSpPr>
        <p:spPr>
          <a:xfrm>
            <a:off x="7867027" y="3773572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석탄 </a:t>
            </a:r>
            <a:r>
              <a:rPr lang="en-US" altLang="ko-KR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17%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D20654-18A2-1F86-EB5A-699F8F91B257}"/>
              </a:ext>
            </a:extLst>
          </p:cNvPr>
          <p:cNvSpPr txBox="1"/>
          <p:nvPr/>
        </p:nvSpPr>
        <p:spPr>
          <a:xfrm>
            <a:off x="6614998" y="5074116"/>
            <a:ext cx="6381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가스 </a:t>
            </a:r>
            <a:r>
              <a:rPr lang="en-US" altLang="ko-KR" sz="1400" b="1" spc="-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17%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F98A2BA-5844-51A9-F8C8-CCDAB518A726}"/>
              </a:ext>
            </a:extLst>
          </p:cNvPr>
          <p:cNvSpPr txBox="1"/>
          <p:nvPr/>
        </p:nvSpPr>
        <p:spPr>
          <a:xfrm>
            <a:off x="3061533" y="3210826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최종에너지 소비의 에너지원별 구성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(2022)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00E57-CF1D-B2AF-9ADC-309636615F32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4E7F9-8989-FE5B-82CF-CBD9B095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13355B-5555-4FDB-EA5A-24CA8580429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AF81FA-9E94-829A-050F-592F46CD4236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42A305C-9F24-A124-29B6-013D29203954}"/>
              </a:ext>
            </a:extLst>
          </p:cNvPr>
          <p:cNvSpPr/>
          <p:nvPr/>
        </p:nvSpPr>
        <p:spPr>
          <a:xfrm>
            <a:off x="422978" y="1289091"/>
            <a:ext cx="66636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43BA2-58A6-FDFE-47E8-F799B99EDB5A}"/>
              </a:ext>
            </a:extLst>
          </p:cNvPr>
          <p:cNvSpPr txBox="1"/>
          <p:nvPr/>
        </p:nvSpPr>
        <p:spPr>
          <a:xfrm>
            <a:off x="358728" y="1243205"/>
            <a:ext cx="67278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산업부문 에너지소비의 에너지원별 구성 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C6D056-6A36-DCFF-9A68-CE62AA1ECFB6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앞서 살펴본 경기도의 높은 전력 소비 비중은 전력 집약적인 산업이 밀집해 있는 지역 특성에 기인하는 바가 큼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5%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E598-7919-408F-18F2-904897613875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소비의 에너지원별 구성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761A5-6A0A-C4E4-9EAF-8D83258EEB59}"/>
              </a:ext>
            </a:extLst>
          </p:cNvPr>
          <p:cNvSpPr txBox="1"/>
          <p:nvPr/>
        </p:nvSpPr>
        <p:spPr>
          <a:xfrm>
            <a:off x="2966283" y="3201301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산업부문 에너지소비의 에너지원별 구성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(2022)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DA41C-97DF-B3AD-0D63-5677E0772193}"/>
              </a:ext>
            </a:extLst>
          </p:cNvPr>
          <p:cNvSpPr txBox="1"/>
          <p:nvPr/>
        </p:nvSpPr>
        <p:spPr>
          <a:xfrm>
            <a:off x="8692629" y="2706899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D78B88-C13B-D668-959C-7BBC0B8F0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462" y="3831682"/>
            <a:ext cx="3301218" cy="28894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F7AE94-1C31-103B-A213-72A61D206F61}"/>
              </a:ext>
            </a:extLst>
          </p:cNvPr>
          <p:cNvSpPr txBox="1"/>
          <p:nvPr/>
        </p:nvSpPr>
        <p:spPr>
          <a:xfrm>
            <a:off x="3111475" y="5276408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전력 </a:t>
            </a:r>
            <a:r>
              <a:rPr lang="en-US" altLang="ko-KR" sz="1600" b="1" spc="-100" dirty="0"/>
              <a:t>64%</a:t>
            </a:r>
            <a:endParaRPr lang="ko-KR" alt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92004-D243-20C6-62D0-D585F9A02845}"/>
              </a:ext>
            </a:extLst>
          </p:cNvPr>
          <p:cNvSpPr txBox="1"/>
          <p:nvPr/>
        </p:nvSpPr>
        <p:spPr>
          <a:xfrm>
            <a:off x="5000795" y="4904539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가스 </a:t>
            </a:r>
            <a:r>
              <a:rPr lang="en-US" altLang="ko-KR" sz="1600" b="1" spc="-100" dirty="0"/>
              <a:t>17%</a:t>
            </a:r>
            <a:endParaRPr lang="ko-KR" alt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7B3DC0-052D-BB67-7101-73DBB8CF0F7A}"/>
              </a:ext>
            </a:extLst>
          </p:cNvPr>
          <p:cNvSpPr txBox="1"/>
          <p:nvPr/>
        </p:nvSpPr>
        <p:spPr>
          <a:xfrm>
            <a:off x="4505495" y="4131999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석유 </a:t>
            </a:r>
            <a:r>
              <a:rPr lang="en-US" altLang="ko-KR" sz="1600" b="1" spc="-100" dirty="0"/>
              <a:t>12%</a:t>
            </a:r>
            <a:endParaRPr lang="ko-KR" altLang="en-US" sz="16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AD2E198-F947-C408-1F06-1846BF859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762" y="3810694"/>
            <a:ext cx="3301219" cy="28894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6FF1E9-3E58-C9F1-2655-3C56E82D89DF}"/>
              </a:ext>
            </a:extLst>
          </p:cNvPr>
          <p:cNvSpPr txBox="1"/>
          <p:nvPr/>
        </p:nvSpPr>
        <p:spPr>
          <a:xfrm>
            <a:off x="7943436" y="5878295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석유 </a:t>
            </a:r>
            <a:r>
              <a:rPr lang="en-US" altLang="ko-KR" sz="1600" b="1" spc="-100" dirty="0"/>
              <a:t>50%</a:t>
            </a:r>
            <a:endParaRPr lang="ko-KR" alt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594EA10-A840-0BDE-1723-6AAA29155D49}"/>
              </a:ext>
            </a:extLst>
          </p:cNvPr>
          <p:cNvSpPr txBox="1"/>
          <p:nvPr/>
        </p:nvSpPr>
        <p:spPr>
          <a:xfrm>
            <a:off x="8214898" y="4173994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석탄 </a:t>
            </a:r>
            <a:r>
              <a:rPr lang="en-US" altLang="ko-KR" sz="1600" b="1" spc="-100" dirty="0"/>
              <a:t>20%</a:t>
            </a:r>
            <a:endParaRPr lang="ko-KR" alt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F06DB-67B7-61E7-6DEE-B169DE82EB92}"/>
              </a:ext>
            </a:extLst>
          </p:cNvPr>
          <p:cNvSpPr txBox="1"/>
          <p:nvPr/>
        </p:nvSpPr>
        <p:spPr>
          <a:xfrm>
            <a:off x="6834139" y="4298776"/>
            <a:ext cx="63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spc="-100" dirty="0"/>
              <a:t>전력 </a:t>
            </a:r>
            <a:r>
              <a:rPr lang="en-US" altLang="ko-KR" sz="1600" b="1" spc="-100" dirty="0"/>
              <a:t>17%</a:t>
            </a:r>
            <a:endParaRPr lang="ko-KR" alt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D613B0-59E6-0DC0-9941-BBA249817F6E}"/>
              </a:ext>
            </a:extLst>
          </p:cNvPr>
          <p:cNvSpPr txBox="1"/>
          <p:nvPr/>
        </p:nvSpPr>
        <p:spPr>
          <a:xfrm>
            <a:off x="6555560" y="5119790"/>
            <a:ext cx="6381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/>
              <a:t>가스 </a:t>
            </a:r>
            <a:r>
              <a:rPr lang="en-US" altLang="ko-KR" sz="1200" b="1" spc="-100" dirty="0"/>
              <a:t>8%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08232D-46ED-F4C6-4B7E-992A8CA40EC0}"/>
              </a:ext>
            </a:extLst>
          </p:cNvPr>
          <p:cNvSpPr txBox="1"/>
          <p:nvPr/>
        </p:nvSpPr>
        <p:spPr>
          <a:xfrm>
            <a:off x="7140934" y="3765058"/>
            <a:ext cx="11711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/>
              <a:t>신재생 및 기타 </a:t>
            </a:r>
            <a:r>
              <a:rPr lang="en-US" altLang="ko-KR" sz="1200" b="1" spc="-100" dirty="0"/>
              <a:t>8%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CC9FB8-AC95-C038-B34C-036726B463D2}"/>
              </a:ext>
            </a:extLst>
          </p:cNvPr>
          <p:cNvSpPr txBox="1"/>
          <p:nvPr/>
        </p:nvSpPr>
        <p:spPr>
          <a:xfrm>
            <a:off x="3979707" y="3692492"/>
            <a:ext cx="117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/>
              <a:t>석탄 </a:t>
            </a:r>
            <a:r>
              <a:rPr lang="en-US" altLang="ko-KR" sz="1200" b="1" spc="-100" dirty="0"/>
              <a:t>2%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536885-B74E-87F5-0B6D-858EF7D5B3E5}"/>
              </a:ext>
            </a:extLst>
          </p:cNvPr>
          <p:cNvSpPr txBox="1"/>
          <p:nvPr/>
        </p:nvSpPr>
        <p:spPr>
          <a:xfrm>
            <a:off x="2875791" y="3783664"/>
            <a:ext cx="14562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/>
              <a:t>신재생 및 기타  </a:t>
            </a:r>
            <a:r>
              <a:rPr lang="en-US" altLang="ko-KR" sz="1200" b="1" spc="-100" dirty="0"/>
              <a:t>4%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21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06EF-AA3D-F040-A80A-A4AC0DFA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A38075-0EB8-8AFF-92F8-8AA6E870E58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F39EBD-586F-0FF1-4A0D-A0F0D20036D5}"/>
              </a:ext>
            </a:extLst>
          </p:cNvPr>
          <p:cNvSpPr/>
          <p:nvPr/>
        </p:nvSpPr>
        <p:spPr>
          <a:xfrm>
            <a:off x="301625" y="1473019"/>
            <a:ext cx="5734204" cy="2032181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AC606FA-9B90-31F7-858B-72629189261E}"/>
              </a:ext>
            </a:extLst>
          </p:cNvPr>
          <p:cNvSpPr/>
          <p:nvPr/>
        </p:nvSpPr>
        <p:spPr>
          <a:xfrm>
            <a:off x="422978" y="1289091"/>
            <a:ext cx="512057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B17B4C-5E86-E148-131C-4A7B17A08955}"/>
              </a:ext>
            </a:extLst>
          </p:cNvPr>
          <p:cNvSpPr txBox="1"/>
          <p:nvPr/>
        </p:nvSpPr>
        <p:spPr>
          <a:xfrm>
            <a:off x="234903" y="1243205"/>
            <a:ext cx="54229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전력 수급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5D61E1-C11C-72FC-0584-0B83B792F659}"/>
              </a:ext>
            </a:extLst>
          </p:cNvPr>
          <p:cNvSpPr txBox="1"/>
          <p:nvPr/>
        </p:nvSpPr>
        <p:spPr>
          <a:xfrm>
            <a:off x="364763" y="1661731"/>
            <a:ext cx="62646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전력소비가 많은 것에 비해 발전량이 부족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 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85.8TWh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전력소비량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140.5TWh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전력자립도는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844D8-37D1-F54F-BF52-EA8CEEB79448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전력자립도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B6E56-4778-F876-B8BD-CE653AA544FE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 플랫폼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7BD52-5315-07BB-7A3F-3B06BECA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34" y="1473019"/>
            <a:ext cx="5734204" cy="4804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8AB94-B348-A8F1-87CE-08A2CAB24346}"/>
              </a:ext>
            </a:extLst>
          </p:cNvPr>
          <p:cNvSpPr txBox="1"/>
          <p:nvPr/>
        </p:nvSpPr>
        <p:spPr>
          <a:xfrm>
            <a:off x="7627101" y="1199675"/>
            <a:ext cx="302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FED8D0-DDBC-6F10-9DC5-4F18B9471E46}"/>
              </a:ext>
            </a:extLst>
          </p:cNvPr>
          <p:cNvSpPr/>
          <p:nvPr/>
        </p:nvSpPr>
        <p:spPr>
          <a:xfrm>
            <a:off x="9026811" y="1661731"/>
            <a:ext cx="402939" cy="47121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6E4747-84EC-BA98-0E98-ED3DA089FF87}"/>
              </a:ext>
            </a:extLst>
          </p:cNvPr>
          <p:cNvSpPr/>
          <p:nvPr/>
        </p:nvSpPr>
        <p:spPr>
          <a:xfrm>
            <a:off x="10654985" y="1661731"/>
            <a:ext cx="914400" cy="253916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F434E-7FEE-E20C-5F62-3189FF42729C}"/>
              </a:ext>
            </a:extLst>
          </p:cNvPr>
          <p:cNvSpPr/>
          <p:nvPr/>
        </p:nvSpPr>
        <p:spPr>
          <a:xfrm>
            <a:off x="10654985" y="2062033"/>
            <a:ext cx="914400" cy="253916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1DAB19-CCE1-0F53-5185-21B7C2168477}"/>
              </a:ext>
            </a:extLst>
          </p:cNvPr>
          <p:cNvSpPr txBox="1"/>
          <p:nvPr/>
        </p:nvSpPr>
        <p:spPr>
          <a:xfrm>
            <a:off x="6035829" y="1197848"/>
            <a:ext cx="5934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6544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FD6D-47DB-7615-9632-EF92367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C1FD3-A751-07DD-EA7C-06572BC59788}"/>
              </a:ext>
            </a:extLst>
          </p:cNvPr>
          <p:cNvSpPr txBox="1"/>
          <p:nvPr/>
        </p:nvSpPr>
        <p:spPr>
          <a:xfrm>
            <a:off x="1088828" y="300382"/>
            <a:ext cx="9447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국내 및 경기도 전력믹스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DA83F-9BEC-7FAA-1B4C-C8D4F9265F9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F0AD02-0FD3-7673-3153-CE44586580D4}"/>
              </a:ext>
            </a:extLst>
          </p:cNvPr>
          <p:cNvSpPr/>
          <p:nvPr/>
        </p:nvSpPr>
        <p:spPr>
          <a:xfrm>
            <a:off x="327024" y="1484688"/>
            <a:ext cx="11280776" cy="142043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AB3D19A-1747-A732-D113-A0AE29645998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2F181-5648-158C-5718-BCFDB8490D5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전국 및 경기도 전력믹스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0C2A79-9331-294C-4CC5-3CB0D769E0E0}"/>
              </a:ext>
            </a:extLst>
          </p:cNvPr>
          <p:cNvSpPr txBox="1"/>
          <p:nvPr/>
        </p:nvSpPr>
        <p:spPr>
          <a:xfrm>
            <a:off x="364763" y="1661731"/>
            <a:ext cx="1109063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(2023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발전량은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87.7TWh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발전량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(588.1TWh)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14.9%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전국 전력믹스는 원자력과 석탄이 주를 이루고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수도권 전력수요를 충당하는 주요 발전 지역으로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LNG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중심의 전력공급 구조를 갖고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C44752-C9A2-67EF-6981-3C0B9A6C7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55" y="3841022"/>
            <a:ext cx="4130619" cy="27793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458BF6B-49A1-0788-E948-DC9E7DE66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56" y="3841022"/>
            <a:ext cx="4130619" cy="2779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CA682A-2174-543B-8302-708F91305D8E}"/>
              </a:ext>
            </a:extLst>
          </p:cNvPr>
          <p:cNvSpPr txBox="1"/>
          <p:nvPr/>
        </p:nvSpPr>
        <p:spPr>
          <a:xfrm>
            <a:off x="2075179" y="3430405"/>
            <a:ext cx="14966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전력믹스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5F1FFB-9716-D4CB-A5D9-5F83137A1420}"/>
              </a:ext>
            </a:extLst>
          </p:cNvPr>
          <p:cNvSpPr txBox="1"/>
          <p:nvPr/>
        </p:nvSpPr>
        <p:spPr>
          <a:xfrm>
            <a:off x="716059" y="3615071"/>
            <a:ext cx="617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(TWh)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A245A-D04C-F725-57DF-7072C65BAEEE}"/>
              </a:ext>
            </a:extLst>
          </p:cNvPr>
          <p:cNvSpPr txBox="1"/>
          <p:nvPr/>
        </p:nvSpPr>
        <p:spPr>
          <a:xfrm>
            <a:off x="6701774" y="3615071"/>
            <a:ext cx="617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(TWh)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E476C0-C457-7D0A-86B2-E43DCCD58DAF}"/>
              </a:ext>
            </a:extLst>
          </p:cNvPr>
          <p:cNvSpPr txBox="1"/>
          <p:nvPr/>
        </p:nvSpPr>
        <p:spPr>
          <a:xfrm>
            <a:off x="7904479" y="3430405"/>
            <a:ext cx="1744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전력믹스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18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64D5E-A1E1-7CC3-7773-45C0C15F2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72FC4E-EC23-5C64-D443-137F6CEEC751}"/>
              </a:ext>
            </a:extLst>
          </p:cNvPr>
          <p:cNvSpPr txBox="1"/>
          <p:nvPr/>
        </p:nvSpPr>
        <p:spPr>
          <a:xfrm>
            <a:off x="1088828" y="300382"/>
            <a:ext cx="9447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 신재생발전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15804-586F-7672-F776-6681C9D127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8A8F850-B000-378A-0807-78842ECEE081}"/>
              </a:ext>
            </a:extLst>
          </p:cNvPr>
          <p:cNvSpPr/>
          <p:nvPr/>
        </p:nvSpPr>
        <p:spPr>
          <a:xfrm>
            <a:off x="327024" y="1484688"/>
            <a:ext cx="11280776" cy="142043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954B6F3-E8A4-F8B9-D8EE-F6E7F3320223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297063-307D-A74F-629A-E710A824E172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전국 및 경기도 전력믹스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C62ACA-A337-1655-F1D9-A15F8546D771}"/>
              </a:ext>
            </a:extLst>
          </p:cNvPr>
          <p:cNvSpPr txBox="1"/>
          <p:nvPr/>
        </p:nvSpPr>
        <p:spPr>
          <a:xfrm>
            <a:off x="364763" y="1661731"/>
            <a:ext cx="11090637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(2023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발전량은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87.7TWh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발전량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(588.1TWh)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14.9%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전국 전력믹스는 원자력과 석탄이 주를 이루고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수도권 전력수요를 충당하는 주요 발전 지역으로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LNG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중심의 전력공급 구조를 갖고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54917542-76D6-EA23-7365-DE75D0BCA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987" y="3237899"/>
            <a:ext cx="5309663" cy="313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67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ED78-5C4F-4DC4-8D0B-0D475CE5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F1809-FEA2-567F-A503-8AFC12E9FFF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1DA9D-2DFE-02E0-C55F-015B7811B9D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C0E87-2FC3-BF59-7892-7C8B35EA66FE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0BE2DDD-4EA9-22B4-54B3-9892FCE3EE7E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3D7A-E30B-AD1E-FECD-3270B839A830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8671F-16A5-DD5E-F1EE-7E4B8E721195}"/>
              </a:ext>
            </a:extLst>
          </p:cNvPr>
          <p:cNvSpPr txBox="1"/>
          <p:nvPr/>
        </p:nvSpPr>
        <p:spPr>
          <a:xfrm>
            <a:off x="330895" y="1661731"/>
            <a:ext cx="411410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수송부문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7C535-1C89-BAFB-E3E4-68C88CD7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2" y="1484687"/>
            <a:ext cx="4331898" cy="514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6C2EA-FA33-E236-0BDE-E9AE755A8E5B}"/>
              </a:ext>
            </a:extLst>
          </p:cNvPr>
          <p:cNvSpPr txBox="1"/>
          <p:nvPr/>
        </p:nvSpPr>
        <p:spPr>
          <a:xfrm>
            <a:off x="8288267" y="1064212"/>
            <a:ext cx="1164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부문별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3A502-3A69-32C8-FE44-7606C74D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03" y="4413232"/>
            <a:ext cx="6628400" cy="14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2069</Words>
  <Application>Microsoft Office PowerPoint</Application>
  <PresentationFormat>와이드스크린</PresentationFormat>
  <Paragraphs>484</Paragraphs>
  <Slides>32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KoPub돋움체 Medium</vt:lpstr>
      <vt:lpstr>경기천년제목 Light</vt:lpstr>
      <vt:lpstr>경기천년제목 Bold</vt:lpstr>
      <vt:lpstr>경기천년제목 Medium</vt:lpstr>
      <vt:lpstr>Wingdings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93</cp:revision>
  <dcterms:created xsi:type="dcterms:W3CDTF">2023-12-12T09:29:53Z</dcterms:created>
  <dcterms:modified xsi:type="dcterms:W3CDTF">2025-05-22T09:02:11Z</dcterms:modified>
</cp:coreProperties>
</file>